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64" r:id="rId3"/>
    <p:sldId id="266" r:id="rId4"/>
    <p:sldId id="265" r:id="rId5"/>
    <p:sldId id="257" r:id="rId6"/>
    <p:sldId id="258" r:id="rId7"/>
    <p:sldId id="259" r:id="rId8"/>
    <p:sldId id="260" r:id="rId9"/>
    <p:sldId id="261" r:id="rId10"/>
    <p:sldId id="267" r:id="rId11"/>
    <p:sldId id="262" r:id="rId12"/>
  </p:sldIdLst>
  <p:sldSz cx="9144000" cy="6858000" type="screen4x3"/>
  <p:notesSz cx="6858000" cy="9144000"/>
  <p:defaultTextStyle>
    <a:defPPr>
      <a:defRPr lang="es-S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TitleS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739775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973" y="1964267"/>
            <a:ext cx="5714228" cy="2421464"/>
          </a:xfrm>
        </p:spPr>
        <p:txBody>
          <a:bodyPr anchor="b">
            <a:normAutofit/>
          </a:bodyPr>
          <a:lstStyle>
            <a:lvl1pPr algn="r">
              <a:defRPr sz="4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973" y="4385733"/>
            <a:ext cx="5714228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52311" y="5870576"/>
            <a:ext cx="1212173" cy="377825"/>
          </a:xfrm>
        </p:spPr>
        <p:txBody>
          <a:bodyPr/>
          <a:lstStyle/>
          <a:p>
            <a:fld id="{08669DD3-CD33-4108-89BB-3936E24DA96D}" type="datetimeFigureOut">
              <a:rPr lang="es-SV" smtClean="0"/>
              <a:pPr/>
              <a:t>07/03/2014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973" y="5870576"/>
            <a:ext cx="3932137" cy="377825"/>
          </a:xfrm>
        </p:spPr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40685" y="5870576"/>
            <a:ext cx="417516" cy="377825"/>
          </a:xfrm>
        </p:spPr>
        <p:txBody>
          <a:bodyPr/>
          <a:lstStyle/>
          <a:p>
            <a:fld id="{3D7ADA25-30A7-46E5-881C-3BC241194A50}" type="slidenum">
              <a:rPr lang="es-SV" smtClean="0"/>
              <a:pPr/>
              <a:t>‹#›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xmlns="" val="987422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elestia-R1---OverlayContentS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4732865"/>
            <a:ext cx="7772400" cy="566738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4401" y="932112"/>
            <a:ext cx="6858000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1600"/>
            </a:lvl1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5299603"/>
            <a:ext cx="77724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69DD3-CD33-4108-89BB-3936E24DA96D}" type="datetimeFigureOut">
              <a:rPr lang="es-SV" smtClean="0"/>
              <a:pPr/>
              <a:t>07/03/2014</a:t>
            </a:fld>
            <a:endParaRPr lang="es-S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ADA25-30A7-46E5-881C-3BC241194A50}" type="slidenum">
              <a:rPr lang="es-SV" smtClean="0"/>
              <a:pPr/>
              <a:t>‹#›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xmlns="" val="1800009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609602"/>
            <a:ext cx="7772399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4343400"/>
            <a:ext cx="7772399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69DD3-CD33-4108-89BB-3936E24DA96D}" type="datetimeFigureOut">
              <a:rPr lang="es-SV" smtClean="0"/>
              <a:pPr/>
              <a:t>07/03/2014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ADA25-30A7-46E5-881C-3BC241194A50}" type="slidenum">
              <a:rPr lang="es-SV" smtClean="0"/>
              <a:pPr/>
              <a:t>‹#›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xmlns="" val="33735894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Celestia-R1---OverlayContentS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21796" y="71811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735800" y="275167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9115" y="609602"/>
            <a:ext cx="7091297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988671" y="3352800"/>
            <a:ext cx="6876133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2266" y="4343400"/>
            <a:ext cx="77724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69DD3-CD33-4108-89BB-3936E24DA96D}" type="datetimeFigureOut">
              <a:rPr lang="es-SV" smtClean="0"/>
              <a:pPr/>
              <a:t>07/03/2014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ADA25-30A7-46E5-881C-3BC241194A50}" type="slidenum">
              <a:rPr lang="es-SV" smtClean="0"/>
              <a:pPr/>
              <a:t>‹#›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xmlns="" val="3983521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3291648"/>
            <a:ext cx="7772401" cy="1468800"/>
          </a:xfrm>
        </p:spPr>
        <p:txBody>
          <a:bodyPr anchor="b">
            <a:normAutofit/>
          </a:bodyPr>
          <a:lstStyle>
            <a:lvl1pPr algn="l">
              <a:defRPr sz="2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760448"/>
            <a:ext cx="7772402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69DD3-CD33-4108-89BB-3936E24DA96D}" type="datetimeFigureOut">
              <a:rPr lang="es-SV" smtClean="0"/>
              <a:pPr/>
              <a:t>07/03/2014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ADA25-30A7-46E5-881C-3BC241194A50}" type="slidenum">
              <a:rPr lang="es-SV" smtClean="0"/>
              <a:pPr/>
              <a:t>‹#›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xmlns="" val="42667086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elestia-R1---OverlayContentS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21796" y="71811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735800" y="275167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9115" y="609602"/>
            <a:ext cx="7091297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57200" y="3886200"/>
            <a:ext cx="7772401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775200"/>
            <a:ext cx="7772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69DD3-CD33-4108-89BB-3936E24DA96D}" type="datetimeFigureOut">
              <a:rPr lang="es-SV" smtClean="0"/>
              <a:pPr/>
              <a:t>07/03/2014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ADA25-30A7-46E5-881C-3BC241194A50}" type="slidenum">
              <a:rPr lang="es-SV" smtClean="0"/>
              <a:pPr/>
              <a:t>‹#›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xmlns="" val="34993685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S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440" y="609602"/>
            <a:ext cx="7772401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64440" y="3505200"/>
            <a:ext cx="777240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4439" y="4343400"/>
            <a:ext cx="7772401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69DD3-CD33-4108-89BB-3936E24DA96D}" type="datetimeFigureOut">
              <a:rPr lang="es-SV" smtClean="0"/>
              <a:pPr/>
              <a:t>07/03/2014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ADA25-30A7-46E5-881C-3BC241194A50}" type="slidenum">
              <a:rPr lang="es-SV" smtClean="0"/>
              <a:pPr/>
              <a:t>‹#›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xmlns="" val="41989117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609601"/>
            <a:ext cx="7772400" cy="1456267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69DD3-CD33-4108-89BB-3936E24DA96D}" type="datetimeFigureOut">
              <a:rPr lang="es-SV" smtClean="0"/>
              <a:pPr/>
              <a:t>07/03/2014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ADA25-30A7-46E5-881C-3BC241194A50}" type="slidenum">
              <a:rPr lang="es-SV" smtClean="0"/>
              <a:pPr/>
              <a:t>‹#›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xmlns="" val="4862683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2978" y="609600"/>
            <a:ext cx="1676621" cy="5181601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990184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69DD3-CD33-4108-89BB-3936E24DA96D}" type="datetimeFigureOut">
              <a:rPr lang="es-SV" smtClean="0"/>
              <a:pPr/>
              <a:t>07/03/2014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ADA25-30A7-46E5-881C-3BC241194A50}" type="slidenum">
              <a:rPr lang="es-SV" smtClean="0"/>
              <a:pPr/>
              <a:t>‹#›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xmlns="" val="259861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S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69DD3-CD33-4108-89BB-3936E24DA96D}" type="datetimeFigureOut">
              <a:rPr lang="es-SV" smtClean="0"/>
              <a:pPr/>
              <a:t>07/03/2014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ADA25-30A7-46E5-881C-3BC241194A50}" type="slidenum">
              <a:rPr lang="es-SV" smtClean="0"/>
              <a:pPr/>
              <a:t>‹#›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xmlns="" val="3385352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S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3308581"/>
            <a:ext cx="77724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4777381"/>
            <a:ext cx="777240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69DD3-CD33-4108-89BB-3936E24DA96D}" type="datetimeFigureOut">
              <a:rPr lang="es-SV" smtClean="0"/>
              <a:pPr/>
              <a:t>07/03/2014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ADA25-30A7-46E5-881C-3BC241194A50}" type="slidenum">
              <a:rPr lang="es-SV" smtClean="0"/>
              <a:pPr/>
              <a:t>‹#›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xmlns="" val="1773249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elestia-R1---OverlayContentS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1" y="2142068"/>
            <a:ext cx="3813048" cy="364913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6553" y="2142068"/>
            <a:ext cx="3813048" cy="364913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69DD3-CD33-4108-89BB-3936E24DA96D}" type="datetimeFigureOut">
              <a:rPr lang="es-SV" smtClean="0"/>
              <a:pPr/>
              <a:t>07/03/2014</a:t>
            </a:fld>
            <a:endParaRPr lang="es-S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ADA25-30A7-46E5-881C-3BC241194A50}" type="slidenum">
              <a:rPr lang="es-SV" smtClean="0"/>
              <a:pPr/>
              <a:t>‹#›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xmlns="" val="175092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elestia-R1---OverlayContentS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480" y="2218267"/>
            <a:ext cx="354060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870201"/>
            <a:ext cx="3813048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1120" y="2218267"/>
            <a:ext cx="35184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6552" y="2870201"/>
            <a:ext cx="3813048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69DD3-CD33-4108-89BB-3936E24DA96D}" type="datetimeFigureOut">
              <a:rPr lang="es-SV" smtClean="0"/>
              <a:pPr/>
              <a:t>07/03/2014</a:t>
            </a:fld>
            <a:endParaRPr lang="es-S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ADA25-30A7-46E5-881C-3BC241194A50}" type="slidenum">
              <a:rPr lang="es-SV" smtClean="0"/>
              <a:pPr/>
              <a:t>‹#›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xmlns="" val="2491570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S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609601"/>
            <a:ext cx="7772400" cy="145626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69DD3-CD33-4108-89BB-3936E24DA96D}" type="datetimeFigureOut">
              <a:rPr lang="es-SV" smtClean="0"/>
              <a:pPr/>
              <a:t>07/03/2014</a:t>
            </a:fld>
            <a:endParaRPr lang="es-S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ADA25-30A7-46E5-881C-3BC241194A50}" type="slidenum">
              <a:rPr lang="es-SV" smtClean="0"/>
              <a:pPr/>
              <a:t>‹#›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xmlns="" val="3416329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S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69DD3-CD33-4108-89BB-3936E24DA96D}" type="datetimeFigureOut">
              <a:rPr lang="es-SV" smtClean="0"/>
              <a:pPr/>
              <a:t>07/03/2014</a:t>
            </a:fld>
            <a:endParaRPr lang="es-S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ADA25-30A7-46E5-881C-3BC241194A50}" type="slidenum">
              <a:rPr lang="es-SV" smtClean="0"/>
              <a:pPr/>
              <a:t>‹#›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xmlns="" val="4256966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elestia-R1---OverlayContentS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718" y="1557868"/>
            <a:ext cx="2862910" cy="1439332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6144" y="609601"/>
            <a:ext cx="4627975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718" y="2997200"/>
            <a:ext cx="2862910" cy="184573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69DD3-CD33-4108-89BB-3936E24DA96D}" type="datetimeFigureOut">
              <a:rPr lang="es-SV" smtClean="0"/>
              <a:pPr/>
              <a:t>07/03/2014</a:t>
            </a:fld>
            <a:endParaRPr lang="es-S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ADA25-30A7-46E5-881C-3BC241194A50}" type="slidenum">
              <a:rPr lang="es-SV" smtClean="0"/>
              <a:pPr/>
              <a:t>‹#›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xmlns="" val="1052814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S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128" y="1735672"/>
            <a:ext cx="4097204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29200" y="914400"/>
            <a:ext cx="3200400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1600" dirty="0"/>
            </a:lvl1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2128" y="3107272"/>
            <a:ext cx="4097204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69DD3-CD33-4108-89BB-3936E24DA96D}" type="datetimeFigureOut">
              <a:rPr lang="es-SV" smtClean="0"/>
              <a:pPr/>
              <a:t>07/03/2014</a:t>
            </a:fld>
            <a:endParaRPr lang="es-S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ADA25-30A7-46E5-881C-3BC241194A50}" type="slidenum">
              <a:rPr lang="es-SV" smtClean="0"/>
              <a:pPr/>
              <a:t>‹#›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xmlns="" val="2444496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601"/>
            <a:ext cx="7772400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42068"/>
            <a:ext cx="7772400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23712" y="5870576"/>
            <a:ext cx="1212173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8669DD3-CD33-4108-89BB-3936E24DA96D}" type="datetimeFigureOut">
              <a:rPr lang="es-SV" smtClean="0"/>
              <a:pPr/>
              <a:t>07/03/2014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5870576"/>
            <a:ext cx="5990311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12085" y="5870576"/>
            <a:ext cx="417516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D7ADA25-30A7-46E5-881C-3BC241194A50}" type="slidenum">
              <a:rPr lang="es-SV" smtClean="0"/>
              <a:pPr/>
              <a:t>‹#›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xmlns="" val="11930343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nn.com/2011/HEALTH/03/07/US.highest.bipolar.rates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SV" dirty="0" smtClean="0"/>
              <a:t>Bipolar-II </a:t>
            </a:r>
            <a:r>
              <a:rPr lang="es-SV" dirty="0" err="1" smtClean="0"/>
              <a:t>Disorder</a:t>
            </a:r>
            <a:r>
              <a:rPr lang="es-SV" dirty="0" smtClean="0"/>
              <a:t> </a:t>
            </a:r>
            <a:endParaRPr lang="es-SV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SV" dirty="0" smtClean="0"/>
              <a:t>Jason Wich, Luis Sandoval, Gabriel pareja</a:t>
            </a:r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xmlns="" val="1517910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/>
          <p:nvPr/>
        </p:nvSpPr>
        <p:spPr>
          <a:xfrm>
            <a:off x="1143000" y="5434083"/>
            <a:ext cx="2209800" cy="11176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990600" y="3048000"/>
            <a:ext cx="1738099" cy="11191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171399" y="4519683"/>
            <a:ext cx="19812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81000" y="4556077"/>
            <a:ext cx="1257301" cy="9792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26386"/>
            <a:ext cx="7772400" cy="1456267"/>
          </a:xfrm>
        </p:spPr>
        <p:txBody>
          <a:bodyPr/>
          <a:lstStyle/>
          <a:p>
            <a:r>
              <a:rPr lang="en-US" dirty="0" smtClean="0"/>
              <a:t>Walker-</a:t>
            </a:r>
            <a:r>
              <a:rPr lang="en-US" dirty="0" err="1" smtClean="0"/>
              <a:t>Tessner</a:t>
            </a:r>
            <a:r>
              <a:rPr lang="en-US" dirty="0" smtClean="0"/>
              <a:t>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590800"/>
            <a:ext cx="7714397" cy="335279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Family Interaction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Biological: 				Bipolar 2 Disorder</a:t>
            </a:r>
          </a:p>
          <a:p>
            <a:pPr marL="0" indent="0">
              <a:buNone/>
            </a:pPr>
            <a:r>
              <a:rPr lang="en-US" dirty="0" smtClean="0"/>
              <a:t>Genes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553001" y="4953000"/>
            <a:ext cx="164739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057400" y="3657600"/>
            <a:ext cx="0" cy="1295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176550" y="5738882"/>
            <a:ext cx="2400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Fluctuating Levels of Neurotransmitters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2057400" y="4953000"/>
            <a:ext cx="152400" cy="609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730119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Citations</a:t>
            </a:r>
            <a:endParaRPr lang="es-S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fontAlgn="t"/>
            <a:r>
              <a:rPr lang="es-SV" sz="1200" dirty="0" err="1"/>
              <a:t>Alloy</a:t>
            </a:r>
            <a:r>
              <a:rPr lang="es-SV" sz="1200" dirty="0"/>
              <a:t>, L., </a:t>
            </a:r>
            <a:r>
              <a:rPr lang="es-SV" sz="1200" dirty="0" err="1"/>
              <a:t>Abramson</a:t>
            </a:r>
            <a:r>
              <a:rPr lang="es-SV" sz="1200" dirty="0"/>
              <a:t>, L., </a:t>
            </a:r>
            <a:r>
              <a:rPr lang="es-SV" sz="1200" dirty="0" err="1"/>
              <a:t>Urosevic</a:t>
            </a:r>
            <a:r>
              <a:rPr lang="es-SV" sz="1200" dirty="0"/>
              <a:t>, S., </a:t>
            </a:r>
            <a:r>
              <a:rPr lang="es-SV" sz="1200" dirty="0" err="1"/>
              <a:t>Walshaw</a:t>
            </a:r>
            <a:r>
              <a:rPr lang="es-SV" sz="1200" dirty="0"/>
              <a:t>, P., </a:t>
            </a:r>
            <a:r>
              <a:rPr lang="es-SV" sz="1200" dirty="0" err="1"/>
              <a:t>Nusslok</a:t>
            </a:r>
            <a:r>
              <a:rPr lang="es-SV" sz="1200" dirty="0"/>
              <a:t>, R., &amp; </a:t>
            </a:r>
            <a:r>
              <a:rPr lang="es-SV" sz="1200" dirty="0" err="1"/>
              <a:t>Neeren</a:t>
            </a:r>
            <a:r>
              <a:rPr lang="es-SV" sz="1200" dirty="0"/>
              <a:t>, A. (2005). </a:t>
            </a:r>
            <a:r>
              <a:rPr lang="es-SV" sz="1200" dirty="0" err="1"/>
              <a:t>The</a:t>
            </a:r>
            <a:r>
              <a:rPr lang="es-SV" sz="1200" dirty="0"/>
              <a:t> </a:t>
            </a:r>
            <a:r>
              <a:rPr lang="es-SV" sz="1200" dirty="0" err="1"/>
              <a:t>psychosocial</a:t>
            </a:r>
            <a:r>
              <a:rPr lang="es-SV" sz="1200" dirty="0"/>
              <a:t> </a:t>
            </a:r>
            <a:r>
              <a:rPr lang="es-SV" sz="1200" dirty="0" err="1"/>
              <a:t>context</a:t>
            </a:r>
            <a:r>
              <a:rPr lang="es-SV" sz="1200" dirty="0"/>
              <a:t> of bipolar </a:t>
            </a:r>
            <a:r>
              <a:rPr lang="es-SV" sz="1200" dirty="0" err="1"/>
              <a:t>disorder</a:t>
            </a:r>
            <a:r>
              <a:rPr lang="es-SV" sz="1200" dirty="0"/>
              <a:t>: </a:t>
            </a:r>
            <a:r>
              <a:rPr lang="es-SV" sz="1200" dirty="0" err="1" smtClean="0"/>
              <a:t>Environmental</a:t>
            </a:r>
            <a:r>
              <a:rPr lang="es-SV" sz="1200" dirty="0"/>
              <a:t>, </a:t>
            </a:r>
            <a:r>
              <a:rPr lang="es-SV" sz="1200" dirty="0" err="1"/>
              <a:t>cognitive</a:t>
            </a:r>
            <a:r>
              <a:rPr lang="es-SV" sz="1200" dirty="0"/>
              <a:t>, and </a:t>
            </a:r>
            <a:r>
              <a:rPr lang="es-SV" sz="1200" dirty="0" err="1"/>
              <a:t>developmental</a:t>
            </a:r>
            <a:r>
              <a:rPr lang="es-SV" sz="1200" dirty="0"/>
              <a:t> </a:t>
            </a:r>
            <a:r>
              <a:rPr lang="es-SV" sz="1200" dirty="0" err="1"/>
              <a:t>risk</a:t>
            </a:r>
            <a:r>
              <a:rPr lang="es-SV" sz="1200" dirty="0"/>
              <a:t> </a:t>
            </a:r>
            <a:r>
              <a:rPr lang="es-SV" sz="1200" dirty="0" err="1"/>
              <a:t>factors.</a:t>
            </a:r>
            <a:r>
              <a:rPr lang="es-SV" sz="1200" i="1" dirty="0" err="1"/>
              <a:t>Clinical</a:t>
            </a:r>
            <a:r>
              <a:rPr lang="es-SV" sz="1200" i="1" dirty="0"/>
              <a:t> </a:t>
            </a:r>
            <a:r>
              <a:rPr lang="es-SV" sz="1200" i="1" dirty="0" err="1"/>
              <a:t>Psychology</a:t>
            </a:r>
            <a:r>
              <a:rPr lang="es-SV" sz="1200" i="1" dirty="0"/>
              <a:t> </a:t>
            </a:r>
            <a:r>
              <a:rPr lang="es-SV" sz="1200" i="1" dirty="0" err="1"/>
              <a:t>Review</a:t>
            </a:r>
            <a:r>
              <a:rPr lang="es-SV" sz="1200" dirty="0"/>
              <a:t>, </a:t>
            </a:r>
            <a:r>
              <a:rPr lang="es-SV" sz="1200" i="1" dirty="0"/>
              <a:t>25</a:t>
            </a:r>
            <a:r>
              <a:rPr lang="es-SV" sz="1200" dirty="0"/>
              <a:t>, 1043-1075</a:t>
            </a:r>
            <a:r>
              <a:rPr lang="es-SV" sz="1200" dirty="0" smtClean="0"/>
              <a:t>.</a:t>
            </a:r>
          </a:p>
          <a:p>
            <a:pPr fontAlgn="t"/>
            <a:r>
              <a:rPr lang="es-SV" sz="1200" dirty="0" err="1" smtClean="0"/>
              <a:t>Angst</a:t>
            </a:r>
            <a:r>
              <a:rPr lang="es-SV" sz="1200" dirty="0" smtClean="0"/>
              <a:t>, Jules. (1998). </a:t>
            </a:r>
            <a:r>
              <a:rPr lang="en-US" sz="1200" dirty="0"/>
              <a:t>The emerging epidemiology of hypomania and bipolar II </a:t>
            </a:r>
            <a:r>
              <a:rPr lang="en-US" sz="1200" dirty="0" smtClean="0"/>
              <a:t>disorder. </a:t>
            </a:r>
            <a:r>
              <a:rPr lang="en-US" sz="1200" b="1" dirty="0"/>
              <a:t>Journal of Affective </a:t>
            </a:r>
            <a:r>
              <a:rPr lang="en-US" sz="1200" b="1" dirty="0" smtClean="0"/>
              <a:t>Disorders, 50,2, 143-151.</a:t>
            </a:r>
            <a:endParaRPr lang="es-SV" sz="1200" dirty="0"/>
          </a:p>
          <a:p>
            <a:pPr fontAlgn="t"/>
            <a:r>
              <a:rPr lang="es-SV" sz="1200" dirty="0" err="1" smtClean="0"/>
              <a:t>Benazzi</a:t>
            </a:r>
            <a:r>
              <a:rPr lang="es-SV" sz="1200" dirty="0"/>
              <a:t>, F. (2006). </a:t>
            </a:r>
            <a:r>
              <a:rPr lang="es-SV" sz="1200" dirty="0" err="1"/>
              <a:t>Gender</a:t>
            </a:r>
            <a:r>
              <a:rPr lang="es-SV" sz="1200" dirty="0"/>
              <a:t> </a:t>
            </a:r>
            <a:r>
              <a:rPr lang="es-SV" sz="1200" dirty="0" err="1"/>
              <a:t>differences</a:t>
            </a:r>
            <a:r>
              <a:rPr lang="es-SV" sz="1200" dirty="0"/>
              <a:t> in bipolar–II </a:t>
            </a:r>
            <a:r>
              <a:rPr lang="es-SV" sz="1200" dirty="0" err="1"/>
              <a:t>disorder</a:t>
            </a:r>
            <a:r>
              <a:rPr lang="es-SV" sz="1200" dirty="0"/>
              <a:t>. </a:t>
            </a:r>
            <a:r>
              <a:rPr lang="es-SV" sz="1200" i="1" dirty="0" err="1"/>
              <a:t>European</a:t>
            </a:r>
            <a:r>
              <a:rPr lang="es-SV" sz="1200" i="1" dirty="0"/>
              <a:t> Archives of </a:t>
            </a:r>
            <a:r>
              <a:rPr lang="es-SV" sz="1200" i="1" dirty="0" err="1"/>
              <a:t>Psychiatry</a:t>
            </a:r>
            <a:r>
              <a:rPr lang="es-SV" sz="1200" i="1" dirty="0"/>
              <a:t> and </a:t>
            </a:r>
            <a:r>
              <a:rPr lang="es-SV" sz="1200" i="1" dirty="0" err="1"/>
              <a:t>Clinical</a:t>
            </a:r>
            <a:r>
              <a:rPr lang="es-SV" sz="1200" i="1" dirty="0"/>
              <a:t> Neuroscience</a:t>
            </a:r>
            <a:r>
              <a:rPr lang="es-SV" sz="1200" dirty="0"/>
              <a:t>,</a:t>
            </a:r>
            <a:r>
              <a:rPr lang="es-SV" sz="1200" i="1" dirty="0"/>
              <a:t>256</a:t>
            </a:r>
            <a:r>
              <a:rPr lang="es-SV" sz="1200" dirty="0"/>
              <a:t>(2), 67-71.</a:t>
            </a:r>
          </a:p>
          <a:p>
            <a:pPr fontAlgn="t"/>
            <a:r>
              <a:rPr lang="es-SV" sz="1200" dirty="0" smtClean="0"/>
              <a:t>Gardner</a:t>
            </a:r>
            <a:r>
              <a:rPr lang="es-SV" sz="1200" dirty="0"/>
              <a:t>, A. (2011, </a:t>
            </a:r>
            <a:r>
              <a:rPr lang="es-SV" sz="1200" dirty="0" err="1"/>
              <a:t>March</a:t>
            </a:r>
            <a:r>
              <a:rPr lang="es-SV" sz="1200" dirty="0"/>
              <a:t> 7). U.S. has </a:t>
            </a:r>
            <a:r>
              <a:rPr lang="es-SV" sz="1200" dirty="0" err="1"/>
              <a:t>highest</a:t>
            </a:r>
            <a:r>
              <a:rPr lang="es-SV" sz="1200" dirty="0"/>
              <a:t> bipolar </a:t>
            </a:r>
            <a:r>
              <a:rPr lang="es-SV" sz="1200" dirty="0" err="1"/>
              <a:t>rate</a:t>
            </a:r>
            <a:r>
              <a:rPr lang="es-SV" sz="1200" dirty="0"/>
              <a:t> in 11-nation </a:t>
            </a:r>
            <a:r>
              <a:rPr lang="es-SV" sz="1200" dirty="0" err="1"/>
              <a:t>study.</a:t>
            </a:r>
            <a:r>
              <a:rPr lang="es-SV" sz="1200" i="1" dirty="0" err="1"/>
              <a:t>CNN</a:t>
            </a:r>
            <a:r>
              <a:rPr lang="es-SV" sz="1200" i="1" dirty="0"/>
              <a:t> </a:t>
            </a:r>
            <a:r>
              <a:rPr lang="es-SV" sz="1200" i="1" dirty="0" err="1"/>
              <a:t>Health</a:t>
            </a:r>
            <a:r>
              <a:rPr lang="es-SV" sz="1200" dirty="0"/>
              <a:t>. </a:t>
            </a:r>
            <a:r>
              <a:rPr lang="es-SV" sz="1200" dirty="0" err="1"/>
              <a:t>Retrieved</a:t>
            </a:r>
            <a:r>
              <a:rPr lang="es-SV" sz="1200" dirty="0"/>
              <a:t> </a:t>
            </a:r>
            <a:r>
              <a:rPr lang="es-SV" sz="1200" dirty="0" err="1"/>
              <a:t>March</a:t>
            </a:r>
            <a:r>
              <a:rPr lang="es-SV" sz="1200" dirty="0"/>
              <a:t> 2, 2014, </a:t>
            </a:r>
            <a:r>
              <a:rPr lang="es-SV" sz="1200" dirty="0" err="1"/>
              <a:t>from</a:t>
            </a:r>
            <a:r>
              <a:rPr lang="es-SV" sz="1200" dirty="0"/>
              <a:t> </a:t>
            </a:r>
            <a:r>
              <a:rPr lang="es-SV" sz="1200" dirty="0">
                <a:hlinkClick r:id="rId2"/>
              </a:rPr>
              <a:t>http://</a:t>
            </a:r>
            <a:r>
              <a:rPr lang="es-SV" sz="1200" dirty="0" smtClean="0">
                <a:hlinkClick r:id="rId2"/>
              </a:rPr>
              <a:t>www.cnn.com/2011/HEALTH/03/07/US.highest.bipolar.rates</a:t>
            </a:r>
            <a:endParaRPr lang="es-SV" sz="1200" dirty="0" smtClean="0"/>
          </a:p>
          <a:p>
            <a:pPr fontAlgn="t"/>
            <a:r>
              <a:rPr lang="en-US" sz="1200" dirty="0"/>
              <a:t>Judd, L. et. Al. "A Prospective Investigation of the Natural History of the Long-term Weekly Symptomatic Status of Bipolar II Disorder FREE." </a:t>
            </a:r>
            <a:r>
              <a:rPr lang="en-US" sz="1200" i="1" dirty="0"/>
              <a:t>JAMA Network</a:t>
            </a:r>
            <a:r>
              <a:rPr lang="en-US" sz="1200" dirty="0"/>
              <a:t>. JAMA, </a:t>
            </a:r>
            <a:r>
              <a:rPr lang="en-US" sz="1200" dirty="0" err="1"/>
              <a:t>n.d.</a:t>
            </a:r>
            <a:r>
              <a:rPr lang="en-US" sz="1200" dirty="0"/>
              <a:t> Web. 03 Mar. 2014. &lt;http://archpsyc.jamanetwork.com/article.aspx?articleid=207252#METHODS</a:t>
            </a:r>
            <a:r>
              <a:rPr lang="en-US" sz="1200" dirty="0" smtClean="0"/>
              <a:t>&gt;.</a:t>
            </a:r>
            <a:endParaRPr lang="es-SV" sz="1200" dirty="0" smtClean="0"/>
          </a:p>
          <a:p>
            <a:pPr fontAlgn="t"/>
            <a:r>
              <a:rPr lang="es-SV" sz="1200" dirty="0" err="1" smtClean="0"/>
              <a:t>Phelps</a:t>
            </a:r>
            <a:r>
              <a:rPr lang="es-SV" sz="1200" dirty="0"/>
              <a:t>, J. (</a:t>
            </a:r>
            <a:r>
              <a:rPr lang="es-SV" sz="1200" dirty="0" err="1"/>
              <a:t>n.d</a:t>
            </a:r>
            <a:r>
              <a:rPr lang="es-SV" sz="1200" dirty="0"/>
              <a:t>.). 300 </a:t>
            </a:r>
            <a:r>
              <a:rPr lang="es-SV" sz="1200" dirty="0" err="1"/>
              <a:t>pages</a:t>
            </a:r>
            <a:r>
              <a:rPr lang="es-SV" sz="1200" dirty="0"/>
              <a:t> </a:t>
            </a:r>
            <a:r>
              <a:rPr lang="es-SV" sz="1200" dirty="0" err="1"/>
              <a:t>on</a:t>
            </a:r>
            <a:r>
              <a:rPr lang="es-SV" sz="1200" dirty="0"/>
              <a:t> </a:t>
            </a:r>
            <a:r>
              <a:rPr lang="es-SV" sz="1200" dirty="0" err="1"/>
              <a:t>complex</a:t>
            </a:r>
            <a:r>
              <a:rPr lang="es-SV" sz="1200" dirty="0"/>
              <a:t> </a:t>
            </a:r>
            <a:r>
              <a:rPr lang="es-SV" sz="1200" dirty="0" err="1"/>
              <a:t>mood</a:t>
            </a:r>
            <a:r>
              <a:rPr lang="es-SV" sz="1200" dirty="0"/>
              <a:t> and </a:t>
            </a:r>
            <a:r>
              <a:rPr lang="es-SV" sz="1200" dirty="0" err="1"/>
              <a:t>anxiety</a:t>
            </a:r>
            <a:r>
              <a:rPr lang="es-SV" sz="1200" dirty="0"/>
              <a:t> </a:t>
            </a:r>
            <a:r>
              <a:rPr lang="es-SV" sz="1200" dirty="0" err="1"/>
              <a:t>problems</a:t>
            </a:r>
            <a:r>
              <a:rPr lang="es-SV" sz="1200" dirty="0"/>
              <a:t>. </a:t>
            </a:r>
            <a:r>
              <a:rPr lang="es-SV" sz="1200" i="1" dirty="0"/>
              <a:t>Bipolar II, </a:t>
            </a:r>
            <a:r>
              <a:rPr lang="es-SV" sz="1200" i="1" dirty="0" err="1"/>
              <a:t>Mood</a:t>
            </a:r>
            <a:r>
              <a:rPr lang="es-SV" sz="1200" i="1" dirty="0"/>
              <a:t> Swings </a:t>
            </a:r>
            <a:r>
              <a:rPr lang="es-SV" sz="1200" i="1" dirty="0" err="1"/>
              <a:t>without</a:t>
            </a:r>
            <a:r>
              <a:rPr lang="es-SV" sz="1200" i="1" dirty="0"/>
              <a:t> </a:t>
            </a:r>
            <a:r>
              <a:rPr lang="es-SV" sz="1200" i="1" dirty="0" err="1"/>
              <a:t>Mania</a:t>
            </a:r>
            <a:r>
              <a:rPr lang="es-SV" sz="1200" i="1" dirty="0"/>
              <a:t>; </a:t>
            </a:r>
            <a:r>
              <a:rPr lang="es-SV" sz="1200" i="1" dirty="0" err="1"/>
              <a:t>Brain</a:t>
            </a:r>
            <a:r>
              <a:rPr lang="es-SV" sz="1200" i="1" dirty="0"/>
              <a:t> Tours; Stress </a:t>
            </a:r>
            <a:r>
              <a:rPr lang="es-SV" sz="1200" i="1" dirty="0" err="1"/>
              <a:t>andDepression</a:t>
            </a:r>
            <a:r>
              <a:rPr lang="es-SV" sz="1200" i="1" dirty="0"/>
              <a:t>; Hormones and </a:t>
            </a:r>
            <a:r>
              <a:rPr lang="es-SV" sz="1200" i="1" dirty="0" err="1"/>
              <a:t>Mood</a:t>
            </a:r>
            <a:r>
              <a:rPr lang="es-SV" sz="1200" i="1" dirty="0"/>
              <a:t>; and more...</a:t>
            </a:r>
            <a:r>
              <a:rPr lang="es-SV" sz="1200" dirty="0"/>
              <a:t>. </a:t>
            </a:r>
            <a:r>
              <a:rPr lang="es-SV" sz="1200" dirty="0" err="1"/>
              <a:t>Retrieved</a:t>
            </a:r>
            <a:r>
              <a:rPr lang="es-SV" sz="1200" dirty="0"/>
              <a:t> </a:t>
            </a:r>
            <a:r>
              <a:rPr lang="es-SV" sz="1200" dirty="0" err="1"/>
              <a:t>March</a:t>
            </a:r>
            <a:r>
              <a:rPr lang="es-SV" sz="1200" dirty="0"/>
              <a:t> 2, 2014, </a:t>
            </a:r>
            <a:r>
              <a:rPr lang="es-SV" sz="1200" dirty="0" err="1"/>
              <a:t>from</a:t>
            </a:r>
            <a:r>
              <a:rPr lang="es-SV" sz="1200" dirty="0"/>
              <a:t> http://</a:t>
            </a:r>
            <a:r>
              <a:rPr lang="es-SV" sz="1200" dirty="0" smtClean="0"/>
              <a:t>www.psycheducation.org/</a:t>
            </a:r>
          </a:p>
          <a:p>
            <a:endParaRPr lang="es-SV" sz="1200" dirty="0"/>
          </a:p>
        </p:txBody>
      </p:sp>
    </p:spTree>
    <p:extLst>
      <p:ext uri="{BB962C8B-B14F-4D97-AF65-F5344CB8AC3E}">
        <p14:creationId xmlns:p14="http://schemas.microsoft.com/office/powerpoint/2010/main" xmlns="" val="2543802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Symptoms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Alternating states of mania and depression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Difference between Bipolar I and II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3132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Diagnosed the same way as Bipolar I disorder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The line between the two is not clear cut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54855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Prevalence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DSM IV says .5% of population have specifically Bipolar II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Research has found it to be around 5%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Underdiagnosed in many areas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1426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Causes</a:t>
            </a:r>
            <a:endParaRPr lang="es-S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 is unknown what causes any forms of bipolar disorder</a:t>
            </a:r>
          </a:p>
          <a:p>
            <a:r>
              <a:rPr lang="en-US" dirty="0" smtClean="0"/>
              <a:t>There are some links to genetic causes, however the cause is not clearly defined (Phelps 2007)</a:t>
            </a:r>
          </a:p>
          <a:p>
            <a:r>
              <a:rPr lang="en-US" dirty="0" smtClean="0"/>
              <a:t>Environmental factors have a strong influence on the onset of the disorder</a:t>
            </a:r>
          </a:p>
          <a:p>
            <a:r>
              <a:rPr lang="en-US" dirty="0" smtClean="0"/>
              <a:t>Cognitive processes similar to those expressed in unipolar depressed patients has been seen frequently in bipolar individuals (Alloy et. al. 2005)</a:t>
            </a:r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xmlns="" val="3112201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Cultural Factors</a:t>
            </a:r>
            <a:endParaRPr lang="es-S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Across all cultures, individuals with bipolar disorder had similar symptoms and additional mental health problems</a:t>
            </a:r>
          </a:p>
          <a:p>
            <a:r>
              <a:rPr lang="en-US" dirty="0" smtClean="0"/>
              <a:t>High-income countries have higher rates of the disorder than low-income countries</a:t>
            </a:r>
          </a:p>
          <a:p>
            <a:r>
              <a:rPr lang="en-US" dirty="0" smtClean="0"/>
              <a:t>Collectivist cultures see lower rates of the disorder (Gardner 2011)</a:t>
            </a:r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xmlns="" val="272692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Gender Variations</a:t>
            </a:r>
            <a:endParaRPr lang="es-S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Age of onset of bipolar II disorder for females is lower than that of males and were more likely to have mixed depressive episodes</a:t>
            </a:r>
          </a:p>
          <a:p>
            <a:r>
              <a:rPr lang="en-US" dirty="0" smtClean="0"/>
              <a:t>No noticeable differences on the hypomanic side of the disorder, however differences are more noticeable on the depressive side (</a:t>
            </a:r>
            <a:r>
              <a:rPr lang="en-US" dirty="0" err="1" smtClean="0"/>
              <a:t>Benazzi</a:t>
            </a:r>
            <a:r>
              <a:rPr lang="en-US" dirty="0" smtClean="0"/>
              <a:t> 2006)</a:t>
            </a:r>
          </a:p>
        </p:txBody>
      </p:sp>
    </p:spTree>
    <p:extLst>
      <p:ext uri="{BB962C8B-B14F-4D97-AF65-F5344CB8AC3E}">
        <p14:creationId xmlns:p14="http://schemas.microsoft.com/office/powerpoint/2010/main" xmlns="" val="927111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 Approaches</a:t>
            </a:r>
            <a:endParaRPr lang="es-S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Therapeutic treatments of bipolar II differ from bipolar I</a:t>
            </a:r>
          </a:p>
          <a:p>
            <a:r>
              <a:rPr lang="en-US" dirty="0" err="1" smtClean="0"/>
              <a:t>Psychoeducation</a:t>
            </a:r>
            <a:r>
              <a:rPr lang="en-US" dirty="0" smtClean="0"/>
              <a:t> has been shown to have success in treating bipolar II</a:t>
            </a:r>
          </a:p>
          <a:p>
            <a:r>
              <a:rPr lang="en-US" dirty="0" smtClean="0"/>
              <a:t>Family-focused therapy also has been shown to be effective (Phelps 2001)</a:t>
            </a:r>
            <a:endParaRPr lang="es-SV" dirty="0"/>
          </a:p>
          <a:p>
            <a:r>
              <a:rPr lang="en-US" dirty="0" smtClean="0"/>
              <a:t>Medicines known as “mood-</a:t>
            </a:r>
            <a:r>
              <a:rPr lang="en-US" dirty="0" err="1" smtClean="0"/>
              <a:t>stabilisers</a:t>
            </a:r>
            <a:r>
              <a:rPr lang="en-US" dirty="0" smtClean="0"/>
              <a:t>”, lithium and valproate most common</a:t>
            </a:r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xmlns="" val="1056754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Etiology and Therapy</a:t>
            </a:r>
            <a:endParaRPr lang="es-S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Social support has been seen to be a trigger for the onset of bipolar disorder, showing that increased positive feedback from family/friends can help treat the disorder</a:t>
            </a:r>
          </a:p>
          <a:p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xmlns="" val="115331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Celestial</Template>
  <TotalTime>127</TotalTime>
  <Words>355</Words>
  <Application>Microsoft Office PowerPoint</Application>
  <PresentationFormat>On-screen Show (4:3)</PresentationFormat>
  <Paragraphs>50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Celestial</vt:lpstr>
      <vt:lpstr>Bipolar-II Disorder </vt:lpstr>
      <vt:lpstr>Symptoms</vt:lpstr>
      <vt:lpstr>Diagnosis</vt:lpstr>
      <vt:lpstr>Prevalence</vt:lpstr>
      <vt:lpstr>Causes</vt:lpstr>
      <vt:lpstr>Cultural Factors</vt:lpstr>
      <vt:lpstr>Gender Variations</vt:lpstr>
      <vt:lpstr>Treatment Approaches</vt:lpstr>
      <vt:lpstr>Etiology and Therapy</vt:lpstr>
      <vt:lpstr>Walker-Tessner Model</vt:lpstr>
      <vt:lpstr>Citations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Luis</dc:creator>
  <cp:lastModifiedBy>270043</cp:lastModifiedBy>
  <cp:revision>16</cp:revision>
  <dcterms:created xsi:type="dcterms:W3CDTF">2014-03-03T09:49:10Z</dcterms:created>
  <dcterms:modified xsi:type="dcterms:W3CDTF">2014-03-07T13:42:33Z</dcterms:modified>
</cp:coreProperties>
</file>